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52" r:id="rId1"/>
  </p:sldMasterIdLst>
  <p:sldIdLst>
    <p:sldId id="269" r:id="rId2"/>
    <p:sldId id="270" r:id="rId3"/>
    <p:sldId id="271" r:id="rId4"/>
    <p:sldId id="272" r:id="rId5"/>
    <p:sldId id="273" r:id="rId6"/>
    <p:sldId id="279" r:id="rId7"/>
    <p:sldId id="275" r:id="rId8"/>
    <p:sldId id="277" r:id="rId9"/>
    <p:sldId id="278" r:id="rId10"/>
    <p:sldId id="281" r:id="rId11"/>
    <p:sldId id="280" r:id="rId12"/>
    <p:sldId id="282" r:id="rId13"/>
    <p:sldId id="283" r:id="rId14"/>
    <p:sldId id="284" r:id="rId15"/>
    <p:sldId id="285" r:id="rId16"/>
    <p:sldId id="265" r:id="rId17"/>
    <p:sldId id="268" r:id="rId1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18477-DD5D-4A89-A63E-2416239E3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40F5689-D6A8-4BC6-9FC9-707704E85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650C46-64EA-481F-8A24-D8975F7FA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3836203-A151-41BD-807C-C435BE474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53818B-8CFA-4A0E-A7E2-EF6C6BFFE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180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C726EA-C047-4134-B5E9-96C4EE7FF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57E53BE-BAED-4AB7-9942-61E614DDD7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8AD2FFB-E0E5-458D-ABEA-976D5C4E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DFC6AF-87FC-4A08-BD3F-F6AD129FB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8E20DF-7022-46CC-A81F-FA904E6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539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718236E-1AEF-4350-8BA7-2233F1E8AE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A8AE620-B444-4DF1-B061-4E5AAB9D83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35C9A4-FB61-44F0-8E57-F3E463E62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055F5C-A829-49BA-8D7D-97F5C9E52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0A5ABF-2E86-4F33-B38E-03F866EB6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0243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561F0E-1C42-430C-8BF7-FE42B2F61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2F2755D-46C3-40D0-BE3D-0D08D58A66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729447-1354-4AEE-AC6C-D653815B6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067096-DC4C-4D3E-AD8F-96EC3D19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627B8F-4F78-49D4-B3C0-9D688F186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62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D8503-C7FE-4555-AF0E-0F45C12A4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DC2B7A-7072-44EA-88AE-C8FE5AE3E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28D2E92-697C-48AE-9B6B-141A54FFF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1D5808-2365-47E8-A5A5-624D7981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E949481-DBA2-4FC8-A3E2-5AA2F74D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5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24051D-5F3D-4D7B-88E1-0B7B3F72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7C5BB31-3798-4ABE-B9A9-5D6F7EC9D2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DBFA54D-E22B-407A-8EE3-0FA8784C24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4D800BB-0100-4C7E-BCED-5FBD4857D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388418-D253-4CBE-8E19-F35D424C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CA39552-4036-4EBE-8BCE-4DECC2029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259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7FCDF8-7E6C-486C-8218-709804EF7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B80DAF7-FFD0-439B-B7A5-B5C040247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1DB201B-21CE-46DE-A310-463209CC00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CBC3223-8A01-4F93-9F43-65A4F920F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E01EDB-826C-4D30-A5D7-96EAC39C8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B16125C-2D01-450E-B9D8-3B4D95396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B79AAC7-1EBB-4A81-AC29-35DD95062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7FD269C-7981-4A13-B9D6-3CB10343E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124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94EE33-C814-4556-8D54-CA23A9AB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2E59C6A-03F9-4CA3-9C36-5F8EB8DE4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B41C3EE-F00C-4EEE-BEF8-4F10DFE00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B6420F-810D-45F0-9F30-DD049B767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666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7B2A845-E35C-4B08-9358-79C6E1447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17BA2D3-A232-4C9D-B92F-288B32986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8CDDC6-DE7E-40B6-89F0-2BE06A72E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735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58E31B-FEBA-4702-AC2E-5A4A38E1F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546C35D-474A-4356-89B5-E7DF85193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1BAB3F6-EDDA-48A9-AED3-D2466662D1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508E84-42E7-41D2-AB7C-B682E8667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8E6554-AC2C-48CE-A2A2-2AE6198F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E57FF5-E56F-4CD5-830B-5C368D6F5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00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211D4D-3B29-4707-A1AC-67F53563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8E117D7-D9FE-4604-8B38-678188C18D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08781C4-5EB3-42B7-AF77-E5BE76E11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A7F55A0-F361-4E2D-8D99-33C0240E7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CC99AD8-C722-4CB3-AD07-031621BE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7CF0A31-2758-4873-A52E-A4EA0DF6B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4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D8252BB-449A-4C5C-A41E-59A599676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B20E028-6448-49E1-9F46-DE12B6277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50A863B-A040-4825-8E96-4A5BFD87C2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9/7/2023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6C9B3F-B3CA-4DB0-9102-3C39DD6597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A71CDC0-336E-4A07-AEF3-EC301EAA8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1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gendoleggendo.it/2022/05/31/evitare-gli-sprechi-di-cibo-il-manuale-per-imparare/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gronotizie.imagelinenetwork.com/agricoltura-economia-politica/2023/07/10/agroalimentare-meno-sprechi-piu-sostenibilita/79638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hyperlink" Target="https://agronotizie.imagelinenetwork.com/agricoltura-economia-politica/2023/07/10/agroalimentare-meno-sprechi-piu-sostenibilita/79638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utrizione sostenibile e lotta agli sprechi - Cittadinanzattiva una  organizzazione, fondata nel 1978">
            <a:extLst>
              <a:ext uri="{FF2B5EF4-FFF2-40B4-BE49-F238E27FC236}">
                <a16:creationId xmlns:a16="http://schemas.microsoft.com/office/drawing/2014/main" id="{CABB4F82-DC33-495C-AEDB-0AE5A796B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8" y="481012"/>
            <a:ext cx="10477500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ADC1203-2708-4FE0-9673-0B766BE0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242" y="107671"/>
            <a:ext cx="6734452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2060"/>
                </a:solidFill>
                <a:latin typeface="Stencil" panose="040409050D0802020404" pitchFamily="82" charset="0"/>
              </a:rPr>
              <a:t>«Sprechi alimentari </a:t>
            </a:r>
            <a:br>
              <a:rPr lang="it-IT" sz="4000" b="1" dirty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it-IT" sz="4000" b="1" dirty="0">
                <a:solidFill>
                  <a:srgbClr val="002060"/>
                </a:solidFill>
                <a:latin typeface="Stencil" panose="040409050D0802020404" pitchFamily="82" charset="0"/>
              </a:rPr>
              <a:t>e dieta sostenibile»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20989BEA-662F-4F63-8F94-7CCB3A862452}"/>
              </a:ext>
            </a:extLst>
          </p:cNvPr>
          <p:cNvSpPr txBox="1">
            <a:spLocks/>
          </p:cNvSpPr>
          <p:nvPr/>
        </p:nvSpPr>
        <p:spPr>
          <a:xfrm>
            <a:off x="7169089" y="5956917"/>
            <a:ext cx="4593824" cy="65347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2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A cura di Leonardo Antonio Di Bari </a:t>
            </a:r>
          </a:p>
          <a:p>
            <a:pPr algn="ctr"/>
            <a:r>
              <a:rPr lang="it-IT" sz="2000" b="1" dirty="0">
                <a:solidFill>
                  <a:srgbClr val="002060"/>
                </a:solidFill>
                <a:latin typeface="Britannic Bold" panose="020B0903060703020204" pitchFamily="34" charset="0"/>
              </a:rPr>
              <a:t>Classe 2° Sezione D</a:t>
            </a:r>
          </a:p>
        </p:txBody>
      </p:sp>
    </p:spTree>
    <p:extLst>
      <p:ext uri="{BB962C8B-B14F-4D97-AF65-F5344CB8AC3E}">
        <p14:creationId xmlns:p14="http://schemas.microsoft.com/office/powerpoint/2010/main" val="2449256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Giornata contro lo spreco alimentare: un miliardo di tonnellate di cibo  finisce nella pattumiera ogni anno - Lavocedialba.it">
            <a:extLst>
              <a:ext uri="{FF2B5EF4-FFF2-40B4-BE49-F238E27FC236}">
                <a16:creationId xmlns:a16="http://schemas.microsoft.com/office/drawing/2014/main" id="{11276219-8B1B-4FA9-A627-13BDF3CE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361" y="251386"/>
            <a:ext cx="6024717" cy="602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0D1E4E-517E-4987-B87D-9FAE428C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6" y="119317"/>
            <a:ext cx="6191865" cy="696759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002060"/>
                </a:solidFill>
                <a:latin typeface="Britannic Bold" panose="020B0903060703020204" pitchFamily="34" charset="0"/>
              </a:rPr>
              <a:t>E nel nostro quotidiano?</a:t>
            </a:r>
          </a:p>
        </p:txBody>
      </p:sp>
      <p:pic>
        <p:nvPicPr>
          <p:cNvPr id="11266" name="Picture 2" descr="decalogo antispreco Campagna Amica">
            <a:extLst>
              <a:ext uri="{FF2B5EF4-FFF2-40B4-BE49-F238E27FC236}">
                <a16:creationId xmlns:a16="http://schemas.microsoft.com/office/drawing/2014/main" id="{CAA3E5DC-550F-41AF-96EB-DEBE0CECB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2" y="961102"/>
            <a:ext cx="5670755" cy="567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64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675696-123D-4CD3-AC80-3071D5CCB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46" y="214630"/>
            <a:ext cx="5466736" cy="75575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FF0000"/>
                </a:solidFill>
                <a:latin typeface="Britannic Bold" panose="020B0903060703020204" pitchFamily="34" charset="0"/>
              </a:rPr>
              <a:t>TRE PAROLE CHIAVE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614CE60-2DE9-4863-8C66-435251D3797E}"/>
              </a:ext>
            </a:extLst>
          </p:cNvPr>
          <p:cNvSpPr txBox="1"/>
          <p:nvPr/>
        </p:nvSpPr>
        <p:spPr>
          <a:xfrm>
            <a:off x="157317" y="1523998"/>
            <a:ext cx="493579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CONSAPEVOLEZZA</a:t>
            </a:r>
            <a:r>
              <a:rPr lang="it-IT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CAPIRE COME FUNZIONA LA FILIERA DI PRODUZIONE E QUALI RISCHI COMPORTA LO SPRECO ALIMENTARE.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14B3892-D885-4AF2-A2F3-5C4EE9716A16}"/>
              </a:ext>
            </a:extLst>
          </p:cNvPr>
          <p:cNvSpPr txBox="1"/>
          <p:nvPr/>
        </p:nvSpPr>
        <p:spPr>
          <a:xfrm>
            <a:off x="157317" y="3277942"/>
            <a:ext cx="493579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AZIONE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DIVENTARE </a:t>
            </a:r>
            <a:r>
              <a:rPr lang="it-IT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WASTE WARRIOR</a:t>
            </a:r>
            <a:r>
              <a:rPr lang="it-IT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 EVITARE IL PIÙ POSSIBILE GLI SPRECHI ALIMENTARI.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197A861-FA3A-4F51-8192-E284BBA5CC2B}"/>
              </a:ext>
            </a:extLst>
          </p:cNvPr>
          <p:cNvSpPr txBox="1"/>
          <p:nvPr/>
        </p:nvSpPr>
        <p:spPr>
          <a:xfrm>
            <a:off x="115138" y="4754887"/>
            <a:ext cx="5053780" cy="15595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it-IT" sz="1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SENSIBILIZZAZIONE</a:t>
            </a:r>
            <a:r>
              <a:rPr lang="it-IT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IL PASSAPAROLA È FONDAMENTALE. IL CAMBIAMENTO PASSA ANCHE DALL’IMITAZIONE. SENSIBILIZZARE LE PERSONE INTORNO A NOI RISPETTO ALLE TEMATICHE AFFRONTATE.</a:t>
            </a:r>
            <a:endParaRPr lang="it-IT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6AD893C-6D05-4544-8B01-2E7E9AA95612}"/>
              </a:ext>
            </a:extLst>
          </p:cNvPr>
          <p:cNvSpPr txBox="1"/>
          <p:nvPr/>
        </p:nvSpPr>
        <p:spPr>
          <a:xfrm>
            <a:off x="1671483" y="6488668"/>
            <a:ext cx="9488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https://www.leggendoleggendo.it/2022/05/31/evitare-gli-sprechi-di-cibo-il-manuale-per-imparare/</a:t>
            </a:r>
            <a:r>
              <a:rPr lang="it-IT" dirty="0"/>
              <a:t>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C761333-F698-40A9-916C-950D180A0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6406" y="1473935"/>
            <a:ext cx="6789952" cy="486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2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362972-CCD4-48C5-A16A-922BC24E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510" y="0"/>
            <a:ext cx="9672484" cy="509946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COSA SIGNIFICA ALIMENTAZIONE SOSTENIBILE O </a:t>
            </a:r>
            <a:r>
              <a:rPr lang="en-US" sz="28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it-IT" sz="28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</a:t>
            </a:r>
            <a:r>
              <a:rPr lang="en-US" sz="28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it-IT" sz="28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2800" b="1" dirty="0">
                <a:solidFill>
                  <a:srgbClr val="FF0000"/>
                </a:solidFill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it-IT" sz="2800" dirty="0">
              <a:solidFill>
                <a:srgbClr val="FF0000"/>
              </a:solidFill>
              <a:latin typeface="Britannic Bold" panose="020B090306070302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37FAFA-8143-49C5-879F-257CC9B04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7026" y="629266"/>
            <a:ext cx="10515600" cy="216627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algn="just"/>
            <a:r>
              <a:rPr lang="it-IT" dirty="0">
                <a:solidFill>
                  <a:srgbClr val="202124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FAO DEFINISCE </a:t>
            </a:r>
            <a:r>
              <a:rPr lang="it-IT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L'ALIMENTAZIONE SOSTENIBILE </a:t>
            </a:r>
            <a:r>
              <a:rPr lang="it-IT" dirty="0">
                <a:solidFill>
                  <a:srgbClr val="202124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COME UN'</a:t>
            </a:r>
            <a:r>
              <a:rPr lang="it-IT" dirty="0">
                <a:solidFill>
                  <a:srgbClr val="040C28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ALIMENTAZIONE A </a:t>
            </a:r>
            <a:r>
              <a:rPr lang="it-IT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RIDOTTO IMPATTO AMBIENTALE</a:t>
            </a:r>
            <a:r>
              <a:rPr lang="it-IT" dirty="0">
                <a:solidFill>
                  <a:srgbClr val="040C28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CHE SODDISFA LE LINEE GUIDA NUTRIZIONALI DAL PUNTO DI VISTA ECONOMICO, DELL'ACCESSIBILITÀ E DELL'ACCETTABILITÀ CULTURALE</a:t>
            </a:r>
            <a:r>
              <a:rPr lang="it-IT" dirty="0">
                <a:solidFill>
                  <a:srgbClr val="202124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6" name="Picture 8" descr="Alimentazione sostenibile, cos'è e come adottarla per ridurre l'impatto  ambientale del cibo che scegliamo">
            <a:extLst>
              <a:ext uri="{FF2B5EF4-FFF2-40B4-BE49-F238E27FC236}">
                <a16:creationId xmlns:a16="http://schemas.microsoft.com/office/drawing/2014/main" id="{B4834022-6B32-4397-8373-80710FF628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6"/>
          <a:stretch/>
        </p:blipFill>
        <p:spPr bwMode="auto">
          <a:xfrm>
            <a:off x="0" y="2546555"/>
            <a:ext cx="12192000" cy="431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1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La dieta sostenibile">
            <a:extLst>
              <a:ext uri="{FF2B5EF4-FFF2-40B4-BE49-F238E27FC236}">
                <a16:creationId xmlns:a16="http://schemas.microsoft.com/office/drawing/2014/main" id="{14378AE4-2A4C-4C8A-A162-A234C3E9F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23825"/>
            <a:ext cx="11591925" cy="661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8DD6B7-68A9-4AFB-9A77-232247EA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6355" y="317295"/>
            <a:ext cx="10515600" cy="65743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Britannic Bold" panose="020B0903060703020204" pitchFamily="34" charset="0"/>
              </a:rPr>
              <a:t>Decalogo per scegliere il cibo sostenibile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2681BA-A62D-4D62-855E-F46230C8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355" y="1433666"/>
            <a:ext cx="10515600" cy="428870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Scegliere prodotti di provenienza locale che non abbiano viaggiato attraversato mezzo mondo con mezzi inquinanti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Andare a rifornirsi direttamente dai produttori evitando lunghe intermediazioni che alzano il prezzo in base ai km percorsi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Optare per prodotti sfusi che non utilizzino imballaggi: verdure, latte e soprattutto l'acqua proveniente dai distributori messi a disposizione del comune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Prediligere frutta e verdura di stagione, sono più buone e non hanno bisogno di energia per essere conservate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Scegliere prodotti in formato famiglia in modo da ridurre la proporzione imballaggi-cibo consumato</a:t>
            </a:r>
          </a:p>
        </p:txBody>
      </p:sp>
    </p:spTree>
    <p:extLst>
      <p:ext uri="{BB962C8B-B14F-4D97-AF65-F5344CB8AC3E}">
        <p14:creationId xmlns:p14="http://schemas.microsoft.com/office/powerpoint/2010/main" val="3665104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ieta sostenibile, che cosa significa">
            <a:extLst>
              <a:ext uri="{FF2B5EF4-FFF2-40B4-BE49-F238E27FC236}">
                <a16:creationId xmlns:a16="http://schemas.microsoft.com/office/drawing/2014/main" id="{A6309FB6-D32C-435F-A938-C7107C893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66" y="233260"/>
            <a:ext cx="11592232" cy="651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A8DD6B7-68A9-4AFB-9A77-232247EAD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743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Britannic Bold" panose="020B0903060703020204" pitchFamily="34" charset="0"/>
              </a:rPr>
              <a:t>Decalogo per scegliere il cibo sostenibile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2681BA-A62D-4D62-855E-F46230C82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782" y="1551653"/>
            <a:ext cx="10515600" cy="428870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Fare acquisti in comune se possibile, si risparmia e si riduce l'inquinamento per gli spostamenti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Riutilizzare le borse della che devono essere di materiale biodegradabile mentre invece quelle più resistenti di tela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8.Fare attenzione all'energia utilizzata per cucinare e prediligere pentole, frigoriferi e forni a bassa dispersione termica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9.Ridurre gli sprechi ottimizzando acquisti e riciclando i cibi con la cucina del recupero, una frittata di pasta ad esempio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 fontAlgn="base">
              <a:lnSpc>
                <a:spcPts val="225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it-IT" sz="2400" dirty="0">
                <a:effectLst/>
                <a:latin typeface="Britannic Bold" panose="020B09030607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10. Fare la raccolta differenziata per permettere il riciclo e di ricavare energia dai rifiuti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435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8697F-0BCB-4A1B-B2D1-29596A62D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8557" y="93331"/>
            <a:ext cx="5542935" cy="766456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Britannic Bold" panose="020B0903060703020204" pitchFamily="34" charset="0"/>
              </a:rPr>
              <a:t>«La legge Antisprechi»</a:t>
            </a:r>
          </a:p>
        </p:txBody>
      </p:sp>
      <p:pic>
        <p:nvPicPr>
          <p:cNvPr id="15364" name="Picture 4" descr="Progetto contro lo spreco alimentare - Comune di Ravenna">
            <a:extLst>
              <a:ext uri="{FF2B5EF4-FFF2-40B4-BE49-F238E27FC236}">
                <a16:creationId xmlns:a16="http://schemas.microsoft.com/office/drawing/2014/main" id="{54DAFBBA-370E-48EB-B061-D1F546B3A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481" y="3222523"/>
            <a:ext cx="4693519" cy="336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48E5A78-194E-499D-8241-054EBC2DE589}"/>
              </a:ext>
            </a:extLst>
          </p:cNvPr>
          <p:cNvSpPr txBox="1"/>
          <p:nvPr/>
        </p:nvSpPr>
        <p:spPr>
          <a:xfrm>
            <a:off x="2133597" y="1111655"/>
            <a:ext cx="7452853" cy="28304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it-IT" sz="2400" dirty="0">
                <a:solidFill>
                  <a:srgbClr val="202124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 </a:t>
            </a:r>
            <a:r>
              <a:rPr lang="it-IT" sz="2400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LEGGE 166 C.D. “ANTISPRECHI” </a:t>
            </a:r>
            <a:r>
              <a:rPr lang="it-IT" sz="2400" dirty="0">
                <a:solidFill>
                  <a:srgbClr val="202124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È ENTRATA IN VIGORE IL 14 SETTEMBRE DEL 2016, E NASCE CON L'OBIETTIVO DI LIMITARE GLI SPRECHI, PROMUOVENDO NEL CONTEMPO LA REDISTRIBUZIONE DELLE ECCEDENZE E DEI BENI INUTILIZZATI PER FINI DI SOLIDARIETÀ SOCIALE DESTINANDOLI A CHI NE HA PIÙ BISOGNO.</a:t>
            </a:r>
            <a:endParaRPr lang="it-IT" sz="2400" dirty="0">
              <a:effectLst/>
              <a:latin typeface="Britannic Bold" panose="020B09030607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8" name="Picture 8" descr="Insieme, per non alimentare lo spreco | WWF Italia">
            <a:extLst>
              <a:ext uri="{FF2B5EF4-FFF2-40B4-BE49-F238E27FC236}">
                <a16:creationId xmlns:a16="http://schemas.microsoft.com/office/drawing/2014/main" id="{CE2ABD8D-7AA0-4570-B6B2-01A89952A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2" r="4405" b="16126"/>
          <a:stretch/>
        </p:blipFill>
        <p:spPr bwMode="auto">
          <a:xfrm>
            <a:off x="3531550" y="3942110"/>
            <a:ext cx="4580064" cy="274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nsieme, per non alimentare lo spreco | WWF Italia">
            <a:extLst>
              <a:ext uri="{FF2B5EF4-FFF2-40B4-BE49-F238E27FC236}">
                <a16:creationId xmlns:a16="http://schemas.microsoft.com/office/drawing/2014/main" id="{D7681193-3797-438B-9D4A-D57D92589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14216"/>
          <a:stretch/>
        </p:blipFill>
        <p:spPr bwMode="auto">
          <a:xfrm>
            <a:off x="160849" y="3948454"/>
            <a:ext cx="4194842" cy="273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63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1E40E8C9-8F9E-49AA-97E7-F4BF9C0E8274}"/>
              </a:ext>
            </a:extLst>
          </p:cNvPr>
          <p:cNvSpPr txBox="1"/>
          <p:nvPr/>
        </p:nvSpPr>
        <p:spPr>
          <a:xfrm>
            <a:off x="2969341" y="0"/>
            <a:ext cx="598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FF0000"/>
                </a:solidFill>
                <a:latin typeface="Britannic Bold" panose="020B0903060703020204" pitchFamily="34" charset="0"/>
              </a:rPr>
              <a:t>SPORT E DIETA SOSTENIBILE</a:t>
            </a:r>
          </a:p>
        </p:txBody>
      </p:sp>
      <p:pic>
        <p:nvPicPr>
          <p:cNvPr id="16390" name="Picture 6" descr="Immagini di Alimentazione Sport - Download gratuiti su Freepik">
            <a:extLst>
              <a:ext uri="{FF2B5EF4-FFF2-40B4-BE49-F238E27FC236}">
                <a16:creationId xmlns:a16="http://schemas.microsoft.com/office/drawing/2014/main" id="{FCF055E0-EC96-41D5-84AB-B9AD7BE08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614" y="1741880"/>
            <a:ext cx="5022063" cy="5022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Alimentazione e palestra, ecco le 8 regole da seguire in estate - Il David  Jesi">
            <a:extLst>
              <a:ext uri="{FF2B5EF4-FFF2-40B4-BE49-F238E27FC236}">
                <a16:creationId xmlns:a16="http://schemas.microsoft.com/office/drawing/2014/main" id="{49C93DCC-E2CA-46F8-A507-A01FA28FAAD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75" y="780885"/>
            <a:ext cx="7561113" cy="570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900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64AD88C-9F3B-4F8D-96F8-2FCE188C83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5703"/>
          <a:stretch/>
        </p:blipFill>
        <p:spPr>
          <a:xfrm>
            <a:off x="6292646" y="276893"/>
            <a:ext cx="5121275" cy="4829176"/>
          </a:xfrm>
        </p:spPr>
      </p:pic>
      <p:pic>
        <p:nvPicPr>
          <p:cNvPr id="17416" name="Picture 8" descr="Dieta sostenibile: come la tua alimentazione impatta sull'ambiente">
            <a:extLst>
              <a:ext uri="{FF2B5EF4-FFF2-40B4-BE49-F238E27FC236}">
                <a16:creationId xmlns:a16="http://schemas.microsoft.com/office/drawing/2014/main" id="{38500221-9F01-4B3D-B20D-DE9377DE4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6" t="-1482" r="4129" b="1482"/>
          <a:stretch/>
        </p:blipFill>
        <p:spPr bwMode="auto">
          <a:xfrm>
            <a:off x="0" y="574143"/>
            <a:ext cx="6631280" cy="570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Alimentazione e ambiente: come seguire una dieta sostenibile?">
            <a:extLst>
              <a:ext uri="{FF2B5EF4-FFF2-40B4-BE49-F238E27FC236}">
                <a16:creationId xmlns:a16="http://schemas.microsoft.com/office/drawing/2014/main" id="{3F6A25FF-24EF-4C41-B257-891B391393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9703"/>
          <a:stretch/>
        </p:blipFill>
        <p:spPr bwMode="auto">
          <a:xfrm>
            <a:off x="4425131" y="3186433"/>
            <a:ext cx="5446456" cy="35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B6798B0-9894-4177-9E92-3C8D99D984F3}"/>
              </a:ext>
            </a:extLst>
          </p:cNvPr>
          <p:cNvSpPr txBox="1"/>
          <p:nvPr/>
        </p:nvSpPr>
        <p:spPr>
          <a:xfrm>
            <a:off x="8146679" y="5431525"/>
            <a:ext cx="3775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Britannic Bold" panose="020B0903060703020204" pitchFamily="34" charset="0"/>
              </a:rPr>
              <a:t>Grazie per l’attenzione</a:t>
            </a:r>
          </a:p>
        </p:txBody>
      </p:sp>
    </p:spTree>
    <p:extLst>
      <p:ext uri="{BB962C8B-B14F-4D97-AF65-F5344CB8AC3E}">
        <p14:creationId xmlns:p14="http://schemas.microsoft.com/office/powerpoint/2010/main" val="876182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Spreco Alimentare: in 4 anni recupero al +23% grazie alla legge 166/2016 -  InformaCibo">
            <a:extLst>
              <a:ext uri="{FF2B5EF4-FFF2-40B4-BE49-F238E27FC236}">
                <a16:creationId xmlns:a16="http://schemas.microsoft.com/office/drawing/2014/main" id="{3AA9AA19-8251-4982-A05E-E8AA677C0C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6514"/>
          <a:stretch/>
        </p:blipFill>
        <p:spPr bwMode="auto">
          <a:xfrm flipH="1">
            <a:off x="6668123" y="909666"/>
            <a:ext cx="5193438" cy="534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LO SPRECO ALIMENTARE IN NUMERI - Economia Circolare">
            <a:extLst>
              <a:ext uri="{FF2B5EF4-FFF2-40B4-BE49-F238E27FC236}">
                <a16:creationId xmlns:a16="http://schemas.microsoft.com/office/drawing/2014/main" id="{84EE0A8A-33EB-4B78-A5CD-C86870E25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44" y="133165"/>
            <a:ext cx="10296525" cy="672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Giovane insegnante femminile sulla lezione alla lavagna in aula | Vettore  Premium">
            <a:extLst>
              <a:ext uri="{FF2B5EF4-FFF2-40B4-BE49-F238E27FC236}">
                <a16:creationId xmlns:a16="http://schemas.microsoft.com/office/drawing/2014/main" id="{3EDEAB07-1A62-47CF-B6F2-37032CC959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2" t="3880" r="7728" b="5063"/>
          <a:stretch/>
        </p:blipFill>
        <p:spPr bwMode="auto">
          <a:xfrm>
            <a:off x="171243" y="909666"/>
            <a:ext cx="6019060" cy="530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47B61C3-406B-473B-B310-DE2B14D6ED19}"/>
              </a:ext>
            </a:extLst>
          </p:cNvPr>
          <p:cNvSpPr/>
          <p:nvPr/>
        </p:nvSpPr>
        <p:spPr>
          <a:xfrm>
            <a:off x="1084173" y="1484766"/>
            <a:ext cx="51061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itannic Bold" panose="020B0903060703020204" pitchFamily="34" charset="0"/>
              </a:rPr>
              <a:t>CHE COSA SIGNIFICA «SPRECO ALIMENTARE»?</a:t>
            </a:r>
          </a:p>
        </p:txBody>
      </p:sp>
    </p:spTree>
    <p:extLst>
      <p:ext uri="{BB962C8B-B14F-4D97-AF65-F5344CB8AC3E}">
        <p14:creationId xmlns:p14="http://schemas.microsoft.com/office/powerpoint/2010/main" val="1645360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 descr="Lo spreco alimentare vale 15 miliardi, l'80% è nelle case - Rifiuti &amp;  Riciclo - ANSA.it">
            <a:extLst>
              <a:ext uri="{FF2B5EF4-FFF2-40B4-BE49-F238E27FC236}">
                <a16:creationId xmlns:a16="http://schemas.microsoft.com/office/drawing/2014/main" id="{30009EF1-FC98-4E6D-95BF-6E071553B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684" y="2229143"/>
            <a:ext cx="59055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Lo spreco alimentare">
            <a:extLst>
              <a:ext uri="{FF2B5EF4-FFF2-40B4-BE49-F238E27FC236}">
                <a16:creationId xmlns:a16="http://schemas.microsoft.com/office/drawing/2014/main" id="{BCD3995B-76F5-48F3-A45C-BDD29A929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24" y="201950"/>
            <a:ext cx="7704668" cy="433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ooperazione e sviluppo. Possibilità di stage presso la FAO – Cosvig">
            <a:extLst>
              <a:ext uri="{FF2B5EF4-FFF2-40B4-BE49-F238E27FC236}">
                <a16:creationId xmlns:a16="http://schemas.microsoft.com/office/drawing/2014/main" id="{B14572EA-DDEF-493A-A393-747D7CEAD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783"/>
          <a:stretch/>
        </p:blipFill>
        <p:spPr bwMode="auto">
          <a:xfrm>
            <a:off x="7446634" y="5508997"/>
            <a:ext cx="4545369" cy="1147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olidarietà digitale, la FAO a disposizione di tutti - Gift">
            <a:extLst>
              <a:ext uri="{FF2B5EF4-FFF2-40B4-BE49-F238E27FC236}">
                <a16:creationId xmlns:a16="http://schemas.microsoft.com/office/drawing/2014/main" id="{01445992-1A19-4D8C-8D90-91FB18080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0"/>
          <a:stretch/>
        </p:blipFill>
        <p:spPr bwMode="auto">
          <a:xfrm>
            <a:off x="7446633" y="2582679"/>
            <a:ext cx="4545369" cy="292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Spreco alimentare in Italia, tra i rifiuti 370 grammi di cibo a famiglia  ogni settimana - comunicalo.it">
            <a:extLst>
              <a:ext uri="{FF2B5EF4-FFF2-40B4-BE49-F238E27FC236}">
                <a16:creationId xmlns:a16="http://schemas.microsoft.com/office/drawing/2014/main" id="{9B1E14D6-2DA3-4275-BF69-C6AAFFE4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29" y="407651"/>
            <a:ext cx="3658573" cy="21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890B09-4B60-4B5E-B6B5-8F81A9FC105F}"/>
              </a:ext>
            </a:extLst>
          </p:cNvPr>
          <p:cNvSpPr txBox="1"/>
          <p:nvPr/>
        </p:nvSpPr>
        <p:spPr>
          <a:xfrm>
            <a:off x="419438" y="2976290"/>
            <a:ext cx="5884163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FAO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IL TERMINE </a:t>
            </a:r>
            <a:r>
              <a:rPr lang="it-IT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“SPRECO ALIMENTARE”,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 LO SCARTO DI ALIMENTI ANCORA IDONEI AL CONSUMO CHE SI VERIFICA NELLA VENDITA AL DETTAGLIO E NEGLI AMBIENTI DOMESTICI.</a:t>
            </a:r>
            <a:endParaRPr lang="it-IT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11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89B31C-F4EE-46E3-A3B1-7E250E5D55CD}"/>
              </a:ext>
            </a:extLst>
          </p:cNvPr>
          <p:cNvSpPr txBox="1"/>
          <p:nvPr/>
        </p:nvSpPr>
        <p:spPr>
          <a:xfrm>
            <a:off x="3006570" y="45564"/>
            <a:ext cx="579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GUARDIAMO INSIEME I DATI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4F1ABE-5AD8-4C39-85C3-2F3170A0BCDB}"/>
              </a:ext>
            </a:extLst>
          </p:cNvPr>
          <p:cNvSpPr txBox="1"/>
          <p:nvPr/>
        </p:nvSpPr>
        <p:spPr>
          <a:xfrm>
            <a:off x="329953" y="6166105"/>
            <a:ext cx="1140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3"/>
              </a:rPr>
              <a:t>https://agronotizie.imagelinenetwork.com/agricoltura-economia-politica/2023/07/10/agroalimentare-meno-sprechi-piu-sostenibilita/79638</a:t>
            </a:r>
            <a:r>
              <a:rPr lang="it-IT" dirty="0"/>
              <a:t> </a:t>
            </a:r>
          </a:p>
        </p:txBody>
      </p:sp>
      <p:pic>
        <p:nvPicPr>
          <p:cNvPr id="4102" name="Picture 6" descr="Ogni anno si sprecano 1,3 miliardi di tonnellate di cibo. Dati dell'Osservatorio Waste Watcher International con Distal">
            <a:extLst>
              <a:ext uri="{FF2B5EF4-FFF2-40B4-BE49-F238E27FC236}">
                <a16:creationId xmlns:a16="http://schemas.microsoft.com/office/drawing/2014/main" id="{8646D733-865B-4480-B7AC-C406D68DB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t="4919" b="8868"/>
          <a:stretch/>
        </p:blipFill>
        <p:spPr bwMode="auto">
          <a:xfrm>
            <a:off x="1297617" y="691895"/>
            <a:ext cx="8725272" cy="517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Nettes kleines Mädchen in Uniform mit Lupe - Lizenzfreies Foto #28141860 |  Bildagentur PantherMedia">
            <a:extLst>
              <a:ext uri="{FF2B5EF4-FFF2-40B4-BE49-F238E27FC236}">
                <a16:creationId xmlns:a16="http://schemas.microsoft.com/office/drawing/2014/main" id="{A23E9F98-7A42-4A0A-A55F-806404087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115" y="2379216"/>
            <a:ext cx="2147598" cy="378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007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lustração de criança com lupa | Vetor Premium">
            <a:extLst>
              <a:ext uri="{FF2B5EF4-FFF2-40B4-BE49-F238E27FC236}">
                <a16:creationId xmlns:a16="http://schemas.microsoft.com/office/drawing/2014/main" id="{B32CA060-D394-4CFB-A2F7-910810CB1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7" t="3236" r="24714" b="2783"/>
          <a:stretch/>
        </p:blipFill>
        <p:spPr bwMode="auto">
          <a:xfrm>
            <a:off x="65103" y="1873187"/>
            <a:ext cx="2203477" cy="3979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89B31C-F4EE-46E3-A3B1-7E250E5D55CD}"/>
              </a:ext>
            </a:extLst>
          </p:cNvPr>
          <p:cNvSpPr txBox="1"/>
          <p:nvPr/>
        </p:nvSpPr>
        <p:spPr>
          <a:xfrm>
            <a:off x="3654975" y="46740"/>
            <a:ext cx="590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solidFill>
                  <a:srgbClr val="FF0000"/>
                </a:solidFill>
                <a:latin typeface="Britannic Bold" panose="020B0903060703020204" pitchFamily="34" charset="0"/>
              </a:rPr>
              <a:t>GUARDIAMO INSIEME I DATI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4F1ABE-5AD8-4C39-85C3-2F3170A0BCDB}"/>
              </a:ext>
            </a:extLst>
          </p:cNvPr>
          <p:cNvSpPr txBox="1"/>
          <p:nvPr/>
        </p:nvSpPr>
        <p:spPr>
          <a:xfrm>
            <a:off x="329953" y="6166105"/>
            <a:ext cx="11407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4"/>
              </a:rPr>
              <a:t>https://agronotizie.imagelinenetwork.com/agricoltura-economia-politica/2023/07/10/agroalimentare-meno-sprechi-piu-sostenibilita/79638</a:t>
            </a:r>
            <a:r>
              <a:rPr lang="it-IT" dirty="0"/>
              <a:t> </a:t>
            </a:r>
          </a:p>
        </p:txBody>
      </p:sp>
      <p:pic>
        <p:nvPicPr>
          <p:cNvPr id="5122" name="Picture 2" descr="I numeri dello spreco alimentare">
            <a:extLst>
              <a:ext uri="{FF2B5EF4-FFF2-40B4-BE49-F238E27FC236}">
                <a16:creationId xmlns:a16="http://schemas.microsoft.com/office/drawing/2014/main" id="{2AECA3CE-5823-4109-A3A5-1FABDFAF80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" t="4531" r="1298" b="6796"/>
          <a:stretch/>
        </p:blipFill>
        <p:spPr bwMode="auto">
          <a:xfrm>
            <a:off x="2268580" y="691895"/>
            <a:ext cx="8676443" cy="528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858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Spreco alimentare: come va l'Italia rispetto al resto d'Europa? | Nutrimi">
            <a:extLst>
              <a:ext uri="{FF2B5EF4-FFF2-40B4-BE49-F238E27FC236}">
                <a16:creationId xmlns:a16="http://schemas.microsoft.com/office/drawing/2014/main" id="{A2F69248-156C-4272-81D1-6FB687F362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9"/>
          <a:stretch/>
        </p:blipFill>
        <p:spPr bwMode="auto">
          <a:xfrm>
            <a:off x="6646414" y="4240931"/>
            <a:ext cx="5391705" cy="254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oronavirus: gli italiani sempre al supermercato e il 38% fa solo scorta |  Vanity Fair Italia">
            <a:extLst>
              <a:ext uri="{FF2B5EF4-FFF2-40B4-BE49-F238E27FC236}">
                <a16:creationId xmlns:a16="http://schemas.microsoft.com/office/drawing/2014/main" id="{9C5D6B9C-1891-4D52-B595-2D8E7E323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2"/>
          <a:stretch/>
        </p:blipFill>
        <p:spPr bwMode="auto">
          <a:xfrm>
            <a:off x="251533" y="4240932"/>
            <a:ext cx="4835371" cy="254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C82F6A-AE44-484D-911F-3CEF49032D27}"/>
              </a:ext>
            </a:extLst>
          </p:cNvPr>
          <p:cNvSpPr txBox="1"/>
          <p:nvPr/>
        </p:nvSpPr>
        <p:spPr>
          <a:xfrm>
            <a:off x="1544716" y="213064"/>
            <a:ext cx="84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>
                <a:latin typeface="Britannic Bold" panose="020B0903060703020204" pitchFamily="34" charset="0"/>
              </a:rPr>
              <a:t>COME AVVIENE LO SPRECO ALIMENTARE?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A46B100-392B-4CDD-B5A9-2445674EAC7B}"/>
              </a:ext>
            </a:extLst>
          </p:cNvPr>
          <p:cNvSpPr txBox="1"/>
          <p:nvPr/>
        </p:nvSpPr>
        <p:spPr>
          <a:xfrm>
            <a:off x="251534" y="947159"/>
            <a:ext cx="11324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 SPRECO ALIMENTARE È UN FENOMENO CHE NASCE DA UNA SERIE DI </a:t>
            </a:r>
            <a:r>
              <a:rPr lang="it-IT" sz="24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CONVENZIONI O ABITUDINI SBAGLIATE</a:t>
            </a:r>
            <a:r>
              <a:rPr lang="it-IT" sz="2400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2400" dirty="0"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PARTICOLARMENTE CONSOLIDATE NEGLI INDIVIDUI.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818652D-2999-4DCC-955A-6E5A31EDD436}"/>
              </a:ext>
            </a:extLst>
          </p:cNvPr>
          <p:cNvSpPr txBox="1"/>
          <p:nvPr/>
        </p:nvSpPr>
        <p:spPr>
          <a:xfrm>
            <a:off x="251533" y="2525465"/>
            <a:ext cx="48353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ALL'</a:t>
            </a:r>
            <a:r>
              <a:rPr lang="it-IT" sz="24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ELIMINAZIONE DAL MERCATO DI PRODOTTI COMMESTIBILI</a:t>
            </a:r>
            <a:r>
              <a:rPr lang="it-IT" sz="2400" dirty="0">
                <a:effectLst/>
                <a:latin typeface="Britannic Bold" panose="020B0903060703020204" pitchFamily="34" charset="0"/>
                <a:ea typeface="Calibri" panose="020F0502020204030204" pitchFamily="34" charset="0"/>
              </a:rPr>
              <a:t>, MA NON RISPONDENTI AI NECESSARI REQUISITI ESTETICI.</a:t>
            </a:r>
            <a:endParaRPr lang="it-IT" sz="2400" dirty="0">
              <a:latin typeface="Britannic Bold" panose="020B0903060703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78C91FD-C014-491F-A288-3AB7CFBD2437}"/>
              </a:ext>
            </a:extLst>
          </p:cNvPr>
          <p:cNvSpPr txBox="1"/>
          <p:nvPr/>
        </p:nvSpPr>
        <p:spPr>
          <a:xfrm>
            <a:off x="6646415" y="2571698"/>
            <a:ext cx="53917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CATTIVE PRATICHE ADOTTATE A LIVELLO DOMESTICO</a:t>
            </a:r>
            <a:r>
              <a:rPr lang="it-IT" sz="2400" dirty="0">
                <a:effectLst/>
                <a:latin typeface="Britannic Bold" panose="020B0903060703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DOVE SPESSO NON SI DÀ LA GIUSTA IMPORTANZA AL VALORE DEL CIBO.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ECA4D799-BC33-409E-A637-63CAA7FFECFF}"/>
              </a:ext>
            </a:extLst>
          </p:cNvPr>
          <p:cNvSpPr/>
          <p:nvPr/>
        </p:nvSpPr>
        <p:spPr>
          <a:xfrm>
            <a:off x="2287478" y="1821694"/>
            <a:ext cx="763480" cy="65158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FBBC9AD4-1C6D-4C82-A22A-5F9EF1A66343}"/>
              </a:ext>
            </a:extLst>
          </p:cNvPr>
          <p:cNvSpPr/>
          <p:nvPr/>
        </p:nvSpPr>
        <p:spPr>
          <a:xfrm>
            <a:off x="9067060" y="1920111"/>
            <a:ext cx="763480" cy="651587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9119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6" name="Picture 18" descr="La spesa ideale: 4 regole per non sbagliare">
            <a:extLst>
              <a:ext uri="{FF2B5EF4-FFF2-40B4-BE49-F238E27FC236}">
                <a16:creationId xmlns:a16="http://schemas.microsoft.com/office/drawing/2014/main" id="{51357C7C-1786-4060-BC1C-74C586C371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" r="30548" b="2966"/>
          <a:stretch/>
        </p:blipFill>
        <p:spPr bwMode="auto">
          <a:xfrm>
            <a:off x="5606502" y="141628"/>
            <a:ext cx="6585498" cy="657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301FD72-917B-48B3-99FA-8EE21B36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300"/>
            <a:ext cx="5447071" cy="539775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Britannic Bold" panose="020B0903060703020204" pitchFamily="34" charset="0"/>
              </a:rPr>
              <a:t>Esempi per riflettere…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24618C-B9C4-4367-A63D-6EBA0935AE92}"/>
              </a:ext>
            </a:extLst>
          </p:cNvPr>
          <p:cNvSpPr txBox="1"/>
          <p:nvPr/>
        </p:nvSpPr>
        <p:spPr>
          <a:xfrm>
            <a:off x="577225" y="666157"/>
            <a:ext cx="3905829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latin typeface="Britannic Bold" panose="020B0903060703020204" pitchFamily="34" charset="0"/>
              </a:rPr>
              <a:t>RIEMPIMENTO ECCESSIVO DEL CARRELLO DELLA SPESA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293AA3E-FF41-4ACC-84B2-56AFC14E3D7A}"/>
              </a:ext>
            </a:extLst>
          </p:cNvPr>
          <p:cNvSpPr txBox="1"/>
          <p:nvPr/>
        </p:nvSpPr>
        <p:spPr>
          <a:xfrm>
            <a:off x="298335" y="3826411"/>
            <a:ext cx="4683712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latin typeface="Britannic Bold" panose="020B0903060703020204" pitchFamily="34" charset="0"/>
              </a:rPr>
              <a:t>ACQUISTO COMPULSIVO DI BENI ALIMENTARI IN GRANDE QUANTITÀ PER EFFETTO DELLE OFFERTE PROMOZIONALI</a:t>
            </a:r>
          </a:p>
        </p:txBody>
      </p:sp>
      <p:pic>
        <p:nvPicPr>
          <p:cNvPr id="7170" name="Picture 2" descr="carrello-spesa-pieno – Il TalePiano">
            <a:extLst>
              <a:ext uri="{FF2B5EF4-FFF2-40B4-BE49-F238E27FC236}">
                <a16:creationId xmlns:a16="http://schemas.microsoft.com/office/drawing/2014/main" id="{90B03BA2-D9AC-4C9A-87CF-5F46E3C1E9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3754" r="13074"/>
          <a:stretch/>
        </p:blipFill>
        <p:spPr bwMode="auto">
          <a:xfrm>
            <a:off x="1224956" y="1475761"/>
            <a:ext cx="2610368" cy="231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 prezzi dei prodotti aumentano ma continuano gli sconti. Come è possibile">
            <a:extLst>
              <a:ext uri="{FF2B5EF4-FFF2-40B4-BE49-F238E27FC236}">
                <a16:creationId xmlns:a16="http://schemas.microsoft.com/office/drawing/2014/main" id="{B7203F5E-188D-43C9-BF32-B64AF290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17" y="4900413"/>
            <a:ext cx="2765260" cy="1840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Sprechi alimentari, come evitarli? L'indagine di Altroconsumo">
            <a:extLst>
              <a:ext uri="{FF2B5EF4-FFF2-40B4-BE49-F238E27FC236}">
                <a16:creationId xmlns:a16="http://schemas.microsoft.com/office/drawing/2014/main" id="{1D2FEE95-6942-4A76-BA75-B256D7C86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3"/>
          <a:stretch/>
        </p:blipFill>
        <p:spPr bwMode="auto">
          <a:xfrm>
            <a:off x="4982047" y="3124254"/>
            <a:ext cx="3304342" cy="24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8A2D895-E074-4C9B-B133-599C934389E1}"/>
              </a:ext>
            </a:extLst>
          </p:cNvPr>
          <p:cNvSpPr txBox="1"/>
          <p:nvPr/>
        </p:nvSpPr>
        <p:spPr>
          <a:xfrm>
            <a:off x="4257249" y="2221767"/>
            <a:ext cx="4497279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latin typeface="Britannic Bold" panose="020B0903060703020204" pitchFamily="34" charset="0"/>
              </a:rPr>
              <a:t>ACQUISTO DI ALIMENTI NON NECESSARI FUORI DALLA LISTA DELLA SPESA</a:t>
            </a:r>
          </a:p>
        </p:txBody>
      </p:sp>
    </p:spTree>
    <p:extLst>
      <p:ext uri="{BB962C8B-B14F-4D97-AF65-F5344CB8AC3E}">
        <p14:creationId xmlns:p14="http://schemas.microsoft.com/office/powerpoint/2010/main" val="129380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ana alimentazione e nutrizione in 5 (+1) consigli">
            <a:extLst>
              <a:ext uri="{FF2B5EF4-FFF2-40B4-BE49-F238E27FC236}">
                <a16:creationId xmlns:a16="http://schemas.microsoft.com/office/drawing/2014/main" id="{271A3431-DB8B-40DC-BB99-0609A49C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400" y="883025"/>
            <a:ext cx="5641585" cy="564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l prodotto è in scadenza? Risparmia il 50% L'etichetta non è chiara">
            <a:extLst>
              <a:ext uri="{FF2B5EF4-FFF2-40B4-BE49-F238E27FC236}">
                <a16:creationId xmlns:a16="http://schemas.microsoft.com/office/drawing/2014/main" id="{16DCF85F-B1CC-4C5B-A10B-DD611A908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0" t="12647" r="12403"/>
          <a:stretch/>
        </p:blipFill>
        <p:spPr bwMode="auto">
          <a:xfrm>
            <a:off x="4556677" y="2386271"/>
            <a:ext cx="3497050" cy="29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ome scongelare il cibo correttamente: i 4 modi per farlo al meglio">
            <a:extLst>
              <a:ext uri="{FF2B5EF4-FFF2-40B4-BE49-F238E27FC236}">
                <a16:creationId xmlns:a16="http://schemas.microsoft.com/office/drawing/2014/main" id="{DC822A18-4666-4A3A-A28D-FE8E51760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324" y="3703818"/>
            <a:ext cx="4431276" cy="2954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i sono perso marzo Insoddisfatto frigo pieno Nebu dinosauro ostilità">
            <a:extLst>
              <a:ext uri="{FF2B5EF4-FFF2-40B4-BE49-F238E27FC236}">
                <a16:creationId xmlns:a16="http://schemas.microsoft.com/office/drawing/2014/main" id="{B0BE314E-9EE3-41D5-8590-661963C88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486" y="650568"/>
            <a:ext cx="4748309" cy="267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301FD72-917B-48B3-99FA-8EE21B369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260" y="69520"/>
            <a:ext cx="6796596" cy="797850"/>
          </a:xfrm>
        </p:spPr>
        <p:txBody>
          <a:bodyPr>
            <a:norm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  <a:latin typeface="Britannic Bold" panose="020B0903060703020204" pitchFamily="34" charset="0"/>
              </a:rPr>
              <a:t>…esempi per riflettere…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77ACB13-A252-40EF-B249-53C00E6F7A7E}"/>
              </a:ext>
            </a:extLst>
          </p:cNvPr>
          <p:cNvSpPr txBox="1"/>
          <p:nvPr/>
        </p:nvSpPr>
        <p:spPr>
          <a:xfrm>
            <a:off x="4798142" y="702576"/>
            <a:ext cx="349705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latin typeface="Britannic Bold" panose="020B0903060703020204" pitchFamily="34" charset="0"/>
              </a:rPr>
              <a:t>RIEMPIMENTO ECCESSIVO DEL FRIGORIFERO DA NON RIUSCIRE A MONITORARE LE CONFEZIONI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D09A298-1A96-4D34-BFA5-5D23CCC252A8}"/>
              </a:ext>
            </a:extLst>
          </p:cNvPr>
          <p:cNvSpPr txBox="1"/>
          <p:nvPr/>
        </p:nvSpPr>
        <p:spPr>
          <a:xfrm>
            <a:off x="4386804" y="5312459"/>
            <a:ext cx="4319726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latin typeface="Britannic Bold" panose="020B0903060703020204" pitchFamily="34" charset="0"/>
              </a:rPr>
              <a:t>ACQUISTO DI BENI VICINI ALLA DATA DI SCADENZA CHE NON VENGONO CONSUMATI IN TEMPO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AB8E872-F308-4A1E-BB88-ACDA250E1371}"/>
              </a:ext>
            </a:extLst>
          </p:cNvPr>
          <p:cNvSpPr txBox="1"/>
          <p:nvPr/>
        </p:nvSpPr>
        <p:spPr>
          <a:xfrm>
            <a:off x="7919310" y="3281476"/>
            <a:ext cx="385661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200" dirty="0">
                <a:latin typeface="Britannic Bold" panose="020B0903060703020204" pitchFamily="34" charset="0"/>
              </a:rPr>
              <a:t>NON PORRE LA DOVUTA ATTENZIONE ALLA MODALITÀ DI CONSERVAZIONE DEL CIBO </a:t>
            </a:r>
          </a:p>
        </p:txBody>
      </p:sp>
    </p:spTree>
    <p:extLst>
      <p:ext uri="{BB962C8B-B14F-4D97-AF65-F5344CB8AC3E}">
        <p14:creationId xmlns:p14="http://schemas.microsoft.com/office/powerpoint/2010/main" val="2402826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Infografica - Come possiamo ridurre lo spreco alimentare? I 15 consigli della FAO">
            <a:extLst>
              <a:ext uri="{FF2B5EF4-FFF2-40B4-BE49-F238E27FC236}">
                <a16:creationId xmlns:a16="http://schemas.microsoft.com/office/drawing/2014/main" id="{CABA7EAC-4DA1-4E2B-9C9D-BF31997C4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121920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0D1E4E-517E-4987-B87D-9FAE428C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632" y="119318"/>
            <a:ext cx="5611762" cy="696759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2060"/>
                </a:solidFill>
                <a:latin typeface="Britannic Bold" panose="020B0903060703020204" pitchFamily="34" charset="0"/>
              </a:rPr>
              <a:t>Cosa possiamo fare?</a:t>
            </a:r>
          </a:p>
        </p:txBody>
      </p:sp>
    </p:spTree>
    <p:extLst>
      <p:ext uri="{BB962C8B-B14F-4D97-AF65-F5344CB8AC3E}">
        <p14:creationId xmlns:p14="http://schemas.microsoft.com/office/powerpoint/2010/main" val="42036045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617</Words>
  <Application>Microsoft Office PowerPoint</Application>
  <PresentationFormat>Widescreen</PresentationFormat>
  <Paragraphs>46</Paragraphs>
  <Slides>17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24" baseType="lpstr">
      <vt:lpstr>Arial</vt:lpstr>
      <vt:lpstr>Britannic Bold</vt:lpstr>
      <vt:lpstr>Calibri</vt:lpstr>
      <vt:lpstr>Calibri Light</vt:lpstr>
      <vt:lpstr>Stencil</vt:lpstr>
      <vt:lpstr>Times New Roman</vt:lpstr>
      <vt:lpstr>Tema di Office</vt:lpstr>
      <vt:lpstr>«Sprechi alimentari  e dieta sostenibile»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Esempi per riflettere…</vt:lpstr>
      <vt:lpstr>…esempi per riflettere…</vt:lpstr>
      <vt:lpstr>Cosa possiamo fare?</vt:lpstr>
      <vt:lpstr>E nel nostro quotidiano?</vt:lpstr>
      <vt:lpstr>TRE PAROLE CHIAVE </vt:lpstr>
      <vt:lpstr>COSA SIGNIFICA ALIMENTAZIONE SOSTENIBILE O “GREEN” ?</vt:lpstr>
      <vt:lpstr>Decalogo per scegliere il cibo sostenibile</vt:lpstr>
      <vt:lpstr>Decalogo per scegliere il cibo sostenibile</vt:lpstr>
      <vt:lpstr>«La legge Antisprechi»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14</cp:revision>
  <dcterms:created xsi:type="dcterms:W3CDTF">2022-04-26T17:46:48Z</dcterms:created>
  <dcterms:modified xsi:type="dcterms:W3CDTF">2023-09-07T13:31:39Z</dcterms:modified>
</cp:coreProperties>
</file>